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23"/>
  </p:notesMasterIdLst>
  <p:sldIdLst>
    <p:sldId id="610" r:id="rId3"/>
    <p:sldId id="614" r:id="rId4"/>
    <p:sldId id="615" r:id="rId5"/>
    <p:sldId id="616" r:id="rId6"/>
    <p:sldId id="611" r:id="rId7"/>
    <p:sldId id="612" r:id="rId8"/>
    <p:sldId id="613" r:id="rId9"/>
    <p:sldId id="617" r:id="rId10"/>
    <p:sldId id="618" r:id="rId11"/>
    <p:sldId id="619" r:id="rId12"/>
    <p:sldId id="620" r:id="rId13"/>
    <p:sldId id="621" r:id="rId14"/>
    <p:sldId id="622" r:id="rId15"/>
    <p:sldId id="623" r:id="rId16"/>
    <p:sldId id="624" r:id="rId17"/>
    <p:sldId id="625" r:id="rId18"/>
    <p:sldId id="626" r:id="rId19"/>
    <p:sldId id="627" r:id="rId20"/>
    <p:sldId id="628" r:id="rId21"/>
    <p:sldId id="62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a:srgbClr val="6B7280"/>
    <a:srgbClr val="094843"/>
    <a:srgbClr val="FBBF24"/>
    <a:srgbClr val="A41544"/>
    <a:srgbClr val="1E3A8A"/>
    <a:srgbClr val="DC2626"/>
    <a:srgbClr val="2100FF"/>
    <a:srgbClr val="5575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3" autoAdjust="0"/>
    <p:restoredTop sz="63676" autoAdjust="0"/>
  </p:normalViewPr>
  <p:slideViewPr>
    <p:cSldViewPr snapToGrid="0">
      <p:cViewPr varScale="1">
        <p:scale>
          <a:sx n="71" d="100"/>
          <a:sy n="71" d="100"/>
        </p:scale>
        <p:origin x="140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E1882-6FD2-4F3D-812B-376EBA234CD5}"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F603-1C3D-4282-A126-C2403FB1CBBF}" type="slidenum">
              <a:rPr lang="en-US" smtClean="0"/>
              <a:t>‹#›</a:t>
            </a:fld>
            <a:endParaRPr lang="en-US"/>
          </a:p>
        </p:txBody>
      </p:sp>
    </p:spTree>
    <p:extLst>
      <p:ext uri="{BB962C8B-B14F-4D97-AF65-F5344CB8AC3E}">
        <p14:creationId xmlns:p14="http://schemas.microsoft.com/office/powerpoint/2010/main" val="1110967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623E12-44D5-6FF4-BAFC-F522E1668C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9C5EC89-817E-D5B3-385F-86AFC4558CE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34DC00-ACE8-22AA-0976-818319777E52}"/>
              </a:ext>
            </a:extLst>
          </p:cNvPr>
          <p:cNvSpPr>
            <a:spLocks noGrp="1"/>
          </p:cNvSpPr>
          <p:nvPr>
            <p:ph type="body" idx="1"/>
          </p:nvPr>
        </p:nvSpPr>
        <p:spPr/>
        <p:txBody>
          <a:bodyPr/>
          <a:lstStyle/>
          <a:p>
            <a:r>
              <a:rPr lang="en-US" dirty="0"/>
              <a:t>In modern messaging systems, flexibility and adaptability are essential for managing diverse requirements and dynamic workloads. Supporting multiple communication protocols and data formats ensures seamless interoperability between different systems. Additionally, handling dynamic workloads through elastic scaling and load shifting allows the system to maintain performance and efficiency under varying conditions. Adapting to changing requires through modular design and robust configuration management enables the system to evolve and respond to new challenges without significant disruptions. This section explores key strategies to enhance the flexibility and adaptability of messaging systems.</a:t>
            </a:r>
          </a:p>
        </p:txBody>
      </p:sp>
      <p:sp>
        <p:nvSpPr>
          <p:cNvPr id="4" name="Slide Number Placeholder 3">
            <a:extLst>
              <a:ext uri="{FF2B5EF4-FFF2-40B4-BE49-F238E27FC236}">
                <a16:creationId xmlns:a16="http://schemas.microsoft.com/office/drawing/2014/main" id="{F0CE9178-B064-A7C8-D861-0EFBDC8F11F4}"/>
              </a:ext>
            </a:extLst>
          </p:cNvPr>
          <p:cNvSpPr>
            <a:spLocks noGrp="1"/>
          </p:cNvSpPr>
          <p:nvPr>
            <p:ph type="sldNum" sz="quarter" idx="5"/>
          </p:nvPr>
        </p:nvSpPr>
        <p:spPr/>
        <p:txBody>
          <a:bodyPr/>
          <a:lstStyle/>
          <a:p>
            <a:fld id="{32F9F603-1C3D-4282-A126-C2403FB1CBBF}" type="slidenum">
              <a:rPr lang="en-US" smtClean="0"/>
              <a:t>1</a:t>
            </a:fld>
            <a:endParaRPr lang="en-US"/>
          </a:p>
        </p:txBody>
      </p:sp>
    </p:spTree>
    <p:extLst>
      <p:ext uri="{BB962C8B-B14F-4D97-AF65-F5344CB8AC3E}">
        <p14:creationId xmlns:p14="http://schemas.microsoft.com/office/powerpoint/2010/main" val="406225061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Implement robust configuration management practices to manage and apply configuration changes efficiently.</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Centralized Configuration</a:t>
            </a:r>
            <a:r>
              <a:rPr lang="en-US" b="0" u="none" dirty="0"/>
              <a:t>: Use centralized configuration management tools to manage configuration across the system.</a:t>
            </a:r>
          </a:p>
          <a:p>
            <a:pPr marL="171450" indent="-171450">
              <a:buFont typeface="Arial" panose="020B0604020202020204" pitchFamily="34" charset="0"/>
              <a:buChar char="•"/>
            </a:pPr>
            <a:r>
              <a:rPr lang="en-US" b="1" u="none" dirty="0"/>
              <a:t>Version Control</a:t>
            </a:r>
            <a:r>
              <a:rPr lang="en-US" b="0" u="none" dirty="0"/>
              <a:t>: Track configuration changes using version control systems to ensure consistency and traceability.</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Allows for efficient and consistent application of configuration changes, reducing the risk of errors and downtime.</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10</a:t>
            </a:fld>
            <a:endParaRPr lang="en-US"/>
          </a:p>
        </p:txBody>
      </p:sp>
    </p:spTree>
    <p:extLst>
      <p:ext uri="{BB962C8B-B14F-4D97-AF65-F5344CB8AC3E}">
        <p14:creationId xmlns:p14="http://schemas.microsoft.com/office/powerpoint/2010/main" val="6347292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FC3EFA-1562-23ED-90D5-E1378BC7D18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F0E1126-BC97-8A4E-260B-5B99006B654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09AB42F-C8E5-48A0-E738-69D802017E59}"/>
              </a:ext>
            </a:extLst>
          </p:cNvPr>
          <p:cNvSpPr>
            <a:spLocks noGrp="1"/>
          </p:cNvSpPr>
          <p:nvPr>
            <p:ph type="body" idx="1"/>
          </p:nvPr>
        </p:nvSpPr>
        <p:spPr/>
        <p:txBody>
          <a:bodyPr/>
          <a:lstStyle/>
          <a:p>
            <a:r>
              <a:rPr lang="en-US" b="1" dirty="0"/>
              <a:t>Protocol and Format Flexibility</a:t>
            </a:r>
            <a:r>
              <a:rPr lang="en-US" b="0" dirty="0"/>
              <a:t>: Support multiple communication protocols and data formats to enhance interoperability.</a:t>
            </a:r>
          </a:p>
          <a:p>
            <a:endParaRPr lang="en-US" b="0" u="none" dirty="0"/>
          </a:p>
          <a:p>
            <a:r>
              <a:rPr lang="en-US" b="1" u="none" dirty="0"/>
              <a:t>Dynamic Workloads</a:t>
            </a:r>
            <a:r>
              <a:rPr lang="en-US" b="0" u="none" dirty="0"/>
              <a:t>: Implement elastic scaling and load shifting to handle varying workloads efficiently.</a:t>
            </a:r>
          </a:p>
          <a:p>
            <a:endParaRPr lang="en-US" b="0" u="none" dirty="0"/>
          </a:p>
          <a:p>
            <a:r>
              <a:rPr lang="en-US" b="1" u="none" dirty="0"/>
              <a:t>Changing Requirements</a:t>
            </a:r>
            <a:r>
              <a:rPr lang="en-US" b="0" u="none" dirty="0"/>
              <a:t>: Use modern design and robust configuration management to adapt to evolving system requirements.</a:t>
            </a:r>
            <a:endParaRPr lang="en-US" b="1" u="none" dirty="0"/>
          </a:p>
        </p:txBody>
      </p:sp>
      <p:sp>
        <p:nvSpPr>
          <p:cNvPr id="4" name="Slide Number Placeholder 3">
            <a:extLst>
              <a:ext uri="{FF2B5EF4-FFF2-40B4-BE49-F238E27FC236}">
                <a16:creationId xmlns:a16="http://schemas.microsoft.com/office/drawing/2014/main" id="{7CB8EF1C-C1A4-0721-9B5D-950C11040D5F}"/>
              </a:ext>
            </a:extLst>
          </p:cNvPr>
          <p:cNvSpPr>
            <a:spLocks noGrp="1"/>
          </p:cNvSpPr>
          <p:nvPr>
            <p:ph type="sldNum" sz="quarter" idx="5"/>
          </p:nvPr>
        </p:nvSpPr>
        <p:spPr/>
        <p:txBody>
          <a:bodyPr/>
          <a:lstStyle/>
          <a:p>
            <a:fld id="{32F9F603-1C3D-4282-A126-C2403FB1CBBF}" type="slidenum">
              <a:rPr lang="en-US" smtClean="0"/>
              <a:t>11</a:t>
            </a:fld>
            <a:endParaRPr lang="en-US"/>
          </a:p>
        </p:txBody>
      </p:sp>
    </p:spTree>
    <p:extLst>
      <p:ext uri="{BB962C8B-B14F-4D97-AF65-F5344CB8AC3E}">
        <p14:creationId xmlns:p14="http://schemas.microsoft.com/office/powerpoint/2010/main" val="348304512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Scalability</a:t>
            </a:r>
            <a:r>
              <a:rPr lang="en-US" b="0" dirty="0"/>
              <a:t>: Ensuring messaging systems can efficiently handle increasing loads through horizontal and vertical scaling, load balancing, and strategies for high-throughput and large volumes of messages.</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14</a:t>
            </a:fld>
            <a:endParaRPr lang="en-US"/>
          </a:p>
        </p:txBody>
      </p:sp>
    </p:spTree>
    <p:extLst>
      <p:ext uri="{BB962C8B-B14F-4D97-AF65-F5344CB8AC3E}">
        <p14:creationId xmlns:p14="http://schemas.microsoft.com/office/powerpoint/2010/main" val="210886499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Performance</a:t>
            </a:r>
            <a:r>
              <a:rPr lang="en-US" b="0" dirty="0"/>
              <a:t>: Minimizing latency and maximizing throughput to maintain responsive and high-performing systems. Techniques include efficient serialization, compression, parallel processing, and prioritization.</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15</a:t>
            </a:fld>
            <a:endParaRPr lang="en-US"/>
          </a:p>
        </p:txBody>
      </p:sp>
    </p:spTree>
    <p:extLst>
      <p:ext uri="{BB962C8B-B14F-4D97-AF65-F5344CB8AC3E}">
        <p14:creationId xmlns:p14="http://schemas.microsoft.com/office/powerpoint/2010/main" val="10140191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Security</a:t>
            </a:r>
            <a:r>
              <a:rPr lang="en-US" b="0" dirty="0"/>
              <a:t>: Protecting sensitive data through encryption, robust authentication and authorization, and ensuring message integrity and end-to-end encryption.</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16</a:t>
            </a:fld>
            <a:endParaRPr lang="en-US"/>
          </a:p>
        </p:txBody>
      </p:sp>
    </p:spTree>
    <p:extLst>
      <p:ext uri="{BB962C8B-B14F-4D97-AF65-F5344CB8AC3E}">
        <p14:creationId xmlns:p14="http://schemas.microsoft.com/office/powerpoint/2010/main" val="128760923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Fault Tolerance</a:t>
            </a:r>
            <a:r>
              <a:rPr lang="en-US" b="0" dirty="0"/>
              <a:t>: Designing for resilience with redundancy, disaster recovery plans, and techniques for handling partial failures. Continuous monitoring, load balancing, and scaling enhance system resilience.</a:t>
            </a:r>
          </a:p>
        </p:txBody>
      </p:sp>
      <p:sp>
        <p:nvSpPr>
          <p:cNvPr id="4" name="Slide Number Placeholder 3"/>
          <p:cNvSpPr>
            <a:spLocks noGrp="1"/>
          </p:cNvSpPr>
          <p:nvPr>
            <p:ph type="sldNum" sz="quarter" idx="5"/>
          </p:nvPr>
        </p:nvSpPr>
        <p:spPr/>
        <p:txBody>
          <a:bodyPr/>
          <a:lstStyle/>
          <a:p>
            <a:fld id="{32F9F603-1C3D-4282-A126-C2403FB1CBBF}" type="slidenum">
              <a:rPr lang="en-US" smtClean="0"/>
              <a:t>17</a:t>
            </a:fld>
            <a:endParaRPr lang="en-US"/>
          </a:p>
        </p:txBody>
      </p:sp>
    </p:spTree>
    <p:extLst>
      <p:ext uri="{BB962C8B-B14F-4D97-AF65-F5344CB8AC3E}">
        <p14:creationId xmlns:p14="http://schemas.microsoft.com/office/powerpoint/2010/main" val="33878072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Flexibility and Adaptability</a:t>
            </a:r>
            <a:r>
              <a:rPr lang="en-US" b="0" dirty="0"/>
              <a:t>: Supporting multiple protocols and data formats, handling dynamic workloads through elastic scaling and load shifting, and adapting to changing requirements with modular design and configuration management.</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18</a:t>
            </a:fld>
            <a:endParaRPr lang="en-US"/>
          </a:p>
        </p:txBody>
      </p:sp>
    </p:spTree>
    <p:extLst>
      <p:ext uri="{BB962C8B-B14F-4D97-AF65-F5344CB8AC3E}">
        <p14:creationId xmlns:p14="http://schemas.microsoft.com/office/powerpoint/2010/main" val="27865808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Building Robust Messaging Systems</a:t>
            </a:r>
          </a:p>
          <a:p>
            <a:r>
              <a:rPr lang="en-US" b="0" u="none" dirty="0"/>
              <a:t>By focusing on scalability, performance, security, fault tolerance, and flexibility, we can design messaging systems that meet the demands of modern applications and ensure efficient, reliable, and secure message transmission and processing.</a:t>
            </a:r>
          </a:p>
        </p:txBody>
      </p:sp>
      <p:sp>
        <p:nvSpPr>
          <p:cNvPr id="4" name="Slide Number Placeholder 3"/>
          <p:cNvSpPr>
            <a:spLocks noGrp="1"/>
          </p:cNvSpPr>
          <p:nvPr>
            <p:ph type="sldNum" sz="quarter" idx="5"/>
          </p:nvPr>
        </p:nvSpPr>
        <p:spPr/>
        <p:txBody>
          <a:bodyPr/>
          <a:lstStyle/>
          <a:p>
            <a:fld id="{32F9F603-1C3D-4282-A126-C2403FB1CBBF}" type="slidenum">
              <a:rPr lang="en-US" smtClean="0"/>
              <a:t>19</a:t>
            </a:fld>
            <a:endParaRPr lang="en-US"/>
          </a:p>
        </p:txBody>
      </p:sp>
    </p:spTree>
    <p:extLst>
      <p:ext uri="{BB962C8B-B14F-4D97-AF65-F5344CB8AC3E}">
        <p14:creationId xmlns:p14="http://schemas.microsoft.com/office/powerpoint/2010/main" val="25196182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u="sng" dirty="0"/>
              <a:t>Continuous Improvement</a:t>
            </a:r>
            <a:endParaRPr lang="en-US" b="0" u="none" dirty="0"/>
          </a:p>
          <a:p>
            <a:r>
              <a:rPr lang="en-US" b="0" u="none" dirty="0"/>
              <a:t>Regularly review And update system designs and practices to adapt to evolving technologies, changing requirements, and </a:t>
            </a:r>
            <a:r>
              <a:rPr lang="en-US" b="0" u="none"/>
              <a:t>emerging challenges.</a:t>
            </a:r>
            <a:endParaRPr lang="en-US" b="1" u="sng"/>
          </a:p>
        </p:txBody>
      </p:sp>
      <p:sp>
        <p:nvSpPr>
          <p:cNvPr id="4" name="Slide Number Placeholder 3"/>
          <p:cNvSpPr>
            <a:spLocks noGrp="1"/>
          </p:cNvSpPr>
          <p:nvPr>
            <p:ph type="sldNum" sz="quarter" idx="5"/>
          </p:nvPr>
        </p:nvSpPr>
        <p:spPr/>
        <p:txBody>
          <a:bodyPr/>
          <a:lstStyle/>
          <a:p>
            <a:fld id="{32F9F603-1C3D-4282-A126-C2403FB1CBBF}" type="slidenum">
              <a:rPr lang="en-US" smtClean="0"/>
              <a:t>20</a:t>
            </a:fld>
            <a:endParaRPr lang="en-US"/>
          </a:p>
        </p:txBody>
      </p:sp>
    </p:spTree>
    <p:extLst>
      <p:ext uri="{BB962C8B-B14F-4D97-AF65-F5344CB8AC3E}">
        <p14:creationId xmlns:p14="http://schemas.microsoft.com/office/powerpoint/2010/main" val="3440344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56317-D92F-F109-FADD-C56DB24A7A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681345-192F-912A-6996-BAFBA3A5FBF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FF29040-5BFC-B3E4-9A56-7284CCFC9454}"/>
              </a:ext>
            </a:extLst>
          </p:cNvPr>
          <p:cNvSpPr>
            <a:spLocks noGrp="1"/>
          </p:cNvSpPr>
          <p:nvPr>
            <p:ph type="body" idx="1"/>
          </p:nvPr>
        </p:nvSpPr>
        <p:spPr/>
        <p:txBody>
          <a:bodyPr/>
          <a:lstStyle/>
          <a:p>
            <a:r>
              <a:rPr lang="en-US" dirty="0"/>
              <a:t>In modern messaging systems, it is essential to support a variety of communication protocols and data formats to ensure seamless interoperability between different clients and services. By designing the system to be protocol-agnostic and flexible in data formats, we can accommodate diverse requirements and enhance compatibility across heterogeneous environments. This flexibility allows the system to adapt to changing technologies and evolving data standards, ensuring efficient and reliable communication in a wide range of scenarios.</a:t>
            </a:r>
          </a:p>
        </p:txBody>
      </p:sp>
      <p:sp>
        <p:nvSpPr>
          <p:cNvPr id="4" name="Slide Number Placeholder 3">
            <a:extLst>
              <a:ext uri="{FF2B5EF4-FFF2-40B4-BE49-F238E27FC236}">
                <a16:creationId xmlns:a16="http://schemas.microsoft.com/office/drawing/2014/main" id="{49585273-6DD5-9BC5-DD59-98CF3642A2D7}"/>
              </a:ext>
            </a:extLst>
          </p:cNvPr>
          <p:cNvSpPr>
            <a:spLocks noGrp="1"/>
          </p:cNvSpPr>
          <p:nvPr>
            <p:ph type="sldNum" sz="quarter" idx="5"/>
          </p:nvPr>
        </p:nvSpPr>
        <p:spPr/>
        <p:txBody>
          <a:bodyPr/>
          <a:lstStyle/>
          <a:p>
            <a:fld id="{32F9F603-1C3D-4282-A126-C2403FB1CBBF}" type="slidenum">
              <a:rPr lang="en-US" smtClean="0"/>
              <a:t>2</a:t>
            </a:fld>
            <a:endParaRPr lang="en-US"/>
          </a:p>
        </p:txBody>
      </p:sp>
    </p:spTree>
    <p:extLst>
      <p:ext uri="{BB962C8B-B14F-4D97-AF65-F5344CB8AC3E}">
        <p14:creationId xmlns:p14="http://schemas.microsoft.com/office/powerpoint/2010/main" val="35937434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Design the messaging system to support multiple communication protocols (e.g., HTTP, MQTT, AMQP) to accommodate various client and service requirements.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Protocol Gateways</a:t>
            </a:r>
            <a:r>
              <a:rPr lang="en-US" b="0" u="none" dirty="0"/>
              <a:t>: Implement protocol gateways to translate between different communication protocols.</a:t>
            </a:r>
          </a:p>
          <a:p>
            <a:pPr marL="171450" indent="-171450">
              <a:buFont typeface="Arial" panose="020B0604020202020204" pitchFamily="34" charset="0"/>
              <a:buChar char="•"/>
            </a:pPr>
            <a:r>
              <a:rPr lang="en-US" b="1" u="none" dirty="0"/>
              <a:t>Pluggable Architecture</a:t>
            </a:r>
            <a:r>
              <a:rPr lang="en-US" b="0" u="none" dirty="0"/>
              <a:t>: Use a pluggable architecture that allows easy integration of new protocols as needed.</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Enhances interoperability and allows the system to work with a wide range of clients and services.</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3</a:t>
            </a:fld>
            <a:endParaRPr lang="en-US"/>
          </a:p>
        </p:txBody>
      </p:sp>
    </p:spTree>
    <p:extLst>
      <p:ext uri="{BB962C8B-B14F-4D97-AF65-F5344CB8AC3E}">
        <p14:creationId xmlns:p14="http://schemas.microsoft.com/office/powerpoint/2010/main" val="22025236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Support multiple data formats (e.g., JSON, XML, Avro) to enable seamless communication between heterogeneous systems.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Serialization Libraries</a:t>
            </a:r>
            <a:r>
              <a:rPr lang="en-US" b="0" u="none" dirty="0"/>
              <a:t>: Use serialization libraries that support various data formats, making it easy to switch or add new formats.</a:t>
            </a:r>
          </a:p>
          <a:p>
            <a:pPr marL="171450" indent="-171450">
              <a:buFont typeface="Arial" panose="020B0604020202020204" pitchFamily="34" charset="0"/>
              <a:buChar char="•"/>
            </a:pPr>
            <a:r>
              <a:rPr lang="en-US" b="1" u="none" dirty="0"/>
              <a:t>Schema Evolution</a:t>
            </a:r>
            <a:r>
              <a:rPr lang="en-US" b="0" u="none" dirty="0"/>
              <a:t>: Implement schema evolution techniques to manage changes in data formats without breaking compatibility.</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Facilitates communication between diverse systems and supports evolving data requirements.</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4</a:t>
            </a:fld>
            <a:endParaRPr lang="en-US"/>
          </a:p>
        </p:txBody>
      </p:sp>
    </p:spTree>
    <p:extLst>
      <p:ext uri="{BB962C8B-B14F-4D97-AF65-F5344CB8AC3E}">
        <p14:creationId xmlns:p14="http://schemas.microsoft.com/office/powerpoint/2010/main" val="35806679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CEEA02-D390-7F66-FA5B-DF051540F63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0CB9676-6369-2CA8-E5AC-67100FE656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822715E-88FB-F4B2-9C98-1F64693E0B26}"/>
              </a:ext>
            </a:extLst>
          </p:cNvPr>
          <p:cNvSpPr>
            <a:spLocks noGrp="1"/>
          </p:cNvSpPr>
          <p:nvPr>
            <p:ph type="body" idx="1"/>
          </p:nvPr>
        </p:nvSpPr>
        <p:spPr/>
        <p:txBody>
          <a:bodyPr/>
          <a:lstStyle/>
          <a:p>
            <a:r>
              <a:rPr lang="en-US" dirty="0"/>
              <a:t>In messaging systems, the ability to manage dynamic workloads is essential for maintaining consistent performance and efficiency. As message volumes and systems demands fluctuate, it is crucial to implement strategies that allow the system to adapt in real-time. Techniques such as elastic scaling and local shifting enable the system to dynamically adjust resources and balance loads, ensuring optimal resource utilization and prevent bottlenecks. By effectively handling dynamic workloads, we can build resilient messaging systems that can seamlessly accommodate varying traffic patterns and operational demands.</a:t>
            </a:r>
          </a:p>
        </p:txBody>
      </p:sp>
      <p:sp>
        <p:nvSpPr>
          <p:cNvPr id="4" name="Slide Number Placeholder 3">
            <a:extLst>
              <a:ext uri="{FF2B5EF4-FFF2-40B4-BE49-F238E27FC236}">
                <a16:creationId xmlns:a16="http://schemas.microsoft.com/office/drawing/2014/main" id="{84E145F4-D053-8225-249C-8913835D4346}"/>
              </a:ext>
            </a:extLst>
          </p:cNvPr>
          <p:cNvSpPr>
            <a:spLocks noGrp="1"/>
          </p:cNvSpPr>
          <p:nvPr>
            <p:ph type="sldNum" sz="quarter" idx="5"/>
          </p:nvPr>
        </p:nvSpPr>
        <p:spPr/>
        <p:txBody>
          <a:bodyPr/>
          <a:lstStyle/>
          <a:p>
            <a:fld id="{32F9F603-1C3D-4282-A126-C2403FB1CBBF}" type="slidenum">
              <a:rPr lang="en-US" smtClean="0"/>
              <a:t>5</a:t>
            </a:fld>
            <a:endParaRPr lang="en-US"/>
          </a:p>
        </p:txBody>
      </p:sp>
    </p:spTree>
    <p:extLst>
      <p:ext uri="{BB962C8B-B14F-4D97-AF65-F5344CB8AC3E}">
        <p14:creationId xmlns:p14="http://schemas.microsoft.com/office/powerpoint/2010/main" val="17509893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Implement elastic scaling to dynamically adjust resources based on current workloads.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Auto-Scaling</a:t>
            </a:r>
            <a:r>
              <a:rPr lang="en-US" b="0" u="none" dirty="0"/>
              <a:t>: Use auto-scaling policies to automatically add or remove resources based on real-time demands.</a:t>
            </a:r>
          </a:p>
          <a:p>
            <a:pPr marL="171450" indent="-171450">
              <a:buFont typeface="Arial" panose="020B0604020202020204" pitchFamily="34" charset="0"/>
              <a:buChar char="•"/>
            </a:pPr>
            <a:r>
              <a:rPr lang="en-US" b="1" u="none" dirty="0"/>
              <a:t>Serverless Computing</a:t>
            </a:r>
            <a:r>
              <a:rPr lang="en-US" b="0" u="none" dirty="0"/>
              <a:t>: Leverage services computing (e.g., AWS Lambda, Azure Functions) to automatically scale functions in response to incoming requests without managing the underlying infrastructure.</a:t>
            </a:r>
          </a:p>
          <a:p>
            <a:pPr marL="171450" indent="-171450">
              <a:buFont typeface="Arial" panose="020B0604020202020204" pitchFamily="34" charset="0"/>
              <a:buChar char="•"/>
            </a:pPr>
            <a:r>
              <a:rPr lang="en-US" b="1" u="none" dirty="0"/>
              <a:t>Containerization</a:t>
            </a:r>
            <a:r>
              <a:rPr lang="en-US" b="0" u="none" dirty="0"/>
              <a:t>: Use containerization (e.g., Docker, Kubernetes) to deploy and scale services quickly and efficiently.</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Ensures the system can handle varying workloads efficiently, maintaining performance and cost-effectiveness.</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6</a:t>
            </a:fld>
            <a:endParaRPr lang="en-US"/>
          </a:p>
        </p:txBody>
      </p:sp>
    </p:spTree>
    <p:extLst>
      <p:ext uri="{BB962C8B-B14F-4D97-AF65-F5344CB8AC3E}">
        <p14:creationId xmlns:p14="http://schemas.microsoft.com/office/powerpoint/2010/main" val="41672292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Shift loads dynamically between different parts of the system to balance resource utilization and avoid bottlenecks.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Dynamic Load Balancing</a:t>
            </a:r>
            <a:r>
              <a:rPr lang="en-US" b="0" u="none" dirty="0"/>
              <a:t>: Implement dynamic load balancing to distribute workloads based on current resource utilization.</a:t>
            </a:r>
          </a:p>
          <a:p>
            <a:pPr marL="171450" indent="-171450">
              <a:buFont typeface="Arial" panose="020B0604020202020204" pitchFamily="34" charset="0"/>
              <a:buChar char="•"/>
            </a:pPr>
            <a:r>
              <a:rPr lang="en-US" b="1" u="none" dirty="0"/>
              <a:t>Resource Reallocation</a:t>
            </a:r>
            <a:r>
              <a:rPr lang="en-US" b="0" u="none" dirty="0"/>
              <a:t>: Reallocate resources dynamically to different parts of the system as needed.</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Optimizes resource utilization and prevents overload in any single component, enhancing overall system performance.</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7</a:t>
            </a:fld>
            <a:endParaRPr lang="en-US"/>
          </a:p>
        </p:txBody>
      </p:sp>
    </p:spTree>
    <p:extLst>
      <p:ext uri="{BB962C8B-B14F-4D97-AF65-F5344CB8AC3E}">
        <p14:creationId xmlns:p14="http://schemas.microsoft.com/office/powerpoint/2010/main" val="26348293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9C47C8-F9EE-5D02-5B7F-BBBF4C5A45F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23E0DA-7774-7A04-B3E9-4B7CAFE4FB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906BBAC-094D-7B1D-088C-1AEE3858A03A}"/>
              </a:ext>
            </a:extLst>
          </p:cNvPr>
          <p:cNvSpPr>
            <a:spLocks noGrp="1"/>
          </p:cNvSpPr>
          <p:nvPr>
            <p:ph type="body" idx="1"/>
          </p:nvPr>
        </p:nvSpPr>
        <p:spPr/>
        <p:txBody>
          <a:bodyPr/>
          <a:lstStyle/>
          <a:p>
            <a:r>
              <a:rPr lang="en-US" dirty="0"/>
              <a:t>In dynamic and evolving environments, messaging systems must be designed to adapt to changing requirements seamlessly. By employing modular designs and robust configuration management practices, we can ensure that system components can be easily modified, extended, or replaced without causing significant distributions. This adaptability slows the system to respond quickly to new challenges, integrate with emerging technologies, and continuously improve to meet the demands of modern applications.</a:t>
            </a:r>
          </a:p>
        </p:txBody>
      </p:sp>
      <p:sp>
        <p:nvSpPr>
          <p:cNvPr id="4" name="Slide Number Placeholder 3">
            <a:extLst>
              <a:ext uri="{FF2B5EF4-FFF2-40B4-BE49-F238E27FC236}">
                <a16:creationId xmlns:a16="http://schemas.microsoft.com/office/drawing/2014/main" id="{EDE5E926-0B47-C59C-9128-093E69383AEF}"/>
              </a:ext>
            </a:extLst>
          </p:cNvPr>
          <p:cNvSpPr>
            <a:spLocks noGrp="1"/>
          </p:cNvSpPr>
          <p:nvPr>
            <p:ph type="sldNum" sz="quarter" idx="5"/>
          </p:nvPr>
        </p:nvSpPr>
        <p:spPr/>
        <p:txBody>
          <a:bodyPr/>
          <a:lstStyle/>
          <a:p>
            <a:fld id="{32F9F603-1C3D-4282-A126-C2403FB1CBBF}" type="slidenum">
              <a:rPr lang="en-US" smtClean="0"/>
              <a:t>8</a:t>
            </a:fld>
            <a:endParaRPr lang="en-US"/>
          </a:p>
        </p:txBody>
      </p:sp>
    </p:spTree>
    <p:extLst>
      <p:ext uri="{BB962C8B-B14F-4D97-AF65-F5344CB8AC3E}">
        <p14:creationId xmlns:p14="http://schemas.microsoft.com/office/powerpoint/2010/main" val="37700422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Use a modular design to allow easy modification and extension of system components.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Microservices Architecture</a:t>
            </a:r>
            <a:r>
              <a:rPr lang="en-US" b="0" u="none" dirty="0"/>
              <a:t>: Implement a microservices architecture to break down the system into smaller, independent components that can be updated or replaced without affecting the entire system.</a:t>
            </a:r>
          </a:p>
          <a:p>
            <a:pPr marL="171450" indent="-171450">
              <a:buFont typeface="Arial" panose="020B0604020202020204" pitchFamily="34" charset="0"/>
              <a:buChar char="•"/>
            </a:pPr>
            <a:r>
              <a:rPr lang="en-US" b="1" u="none" dirty="0"/>
              <a:t>API-First Approach</a:t>
            </a:r>
            <a:r>
              <a:rPr lang="en-US" b="0" u="none" dirty="0"/>
              <a:t>: Design services with well-defined APIs to facilitate integration and modification.</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Enhances flexibility and makes it easier to adapt to changing requirements without significant </a:t>
            </a:r>
            <a:r>
              <a:rPr lang="en-US" b="0" u="none" dirty="0" err="1"/>
              <a:t>distrupotions</a:t>
            </a:r>
            <a:r>
              <a:rPr lang="en-US" b="0" u="none" dirty="0"/>
              <a:t>.</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9</a:t>
            </a:fld>
            <a:endParaRPr lang="en-US"/>
          </a:p>
        </p:txBody>
      </p:sp>
    </p:spTree>
    <p:extLst>
      <p:ext uri="{BB962C8B-B14F-4D97-AF65-F5344CB8AC3E}">
        <p14:creationId xmlns:p14="http://schemas.microsoft.com/office/powerpoint/2010/main" val="3092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8266783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2404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alphaModFix amt="40000"/>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solidFill>
                  <a:srgbClr val="DC2626"/>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058407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900684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3494649" y="6437735"/>
            <a:ext cx="5195013" cy="276999"/>
          </a:xfrm>
          <a:prstGeom prst="rect">
            <a:avLst/>
          </a:prstGeom>
          <a:noFill/>
        </p:spPr>
        <p:txBody>
          <a:bodyPr wrap="none" rtlCol="0">
            <a:spAutoFit/>
          </a:bodyPr>
          <a:lstStyle/>
          <a:p>
            <a:pPr algn="ctr"/>
            <a:r>
              <a:rPr lang="en-US" sz="1200" b="1" kern="1200" dirty="0">
                <a:solidFill>
                  <a:srgbClr val="6B7280"/>
                </a:solidFill>
                <a:latin typeface="+mn-lt"/>
                <a:ea typeface="+mn-ea"/>
                <a:cs typeface="+mn-cs"/>
              </a:rPr>
              <a:t>Unlock the Power of Messaging Patterns: Fundamentals of Messaging Patterns</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rgbClr val="1E3A8A"/>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484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48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484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 id="2147483660" r:id="rId2"/>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D506BC-6AB2-3B5A-3613-00C0B4B30B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037E4E-94D9-A4B7-70C8-03FAC79B4585}"/>
              </a:ext>
            </a:extLst>
          </p:cNvPr>
          <p:cNvSpPr>
            <a:spLocks noGrp="1"/>
          </p:cNvSpPr>
          <p:nvPr>
            <p:ph type="title"/>
          </p:nvPr>
        </p:nvSpPr>
        <p:spPr/>
        <p:txBody>
          <a:bodyPr/>
          <a:lstStyle/>
          <a:p>
            <a:r>
              <a:rPr lang="en-US" dirty="0"/>
              <a:t>Flexibility and Adaptability</a:t>
            </a:r>
          </a:p>
        </p:txBody>
      </p:sp>
      <p:sp>
        <p:nvSpPr>
          <p:cNvPr id="3" name="Text Placeholder 2">
            <a:extLst>
              <a:ext uri="{FF2B5EF4-FFF2-40B4-BE49-F238E27FC236}">
                <a16:creationId xmlns:a16="http://schemas.microsoft.com/office/drawing/2014/main" id="{4BF5722F-F4B5-AF53-23A8-FF6A98DFCBE9}"/>
              </a:ext>
            </a:extLst>
          </p:cNvPr>
          <p:cNvSpPr>
            <a:spLocks noGrp="1"/>
          </p:cNvSpPr>
          <p:nvPr>
            <p:ph type="body" idx="1"/>
          </p:nvPr>
        </p:nvSpPr>
        <p:spPr/>
        <p:txBody>
          <a:bodyPr/>
          <a:lstStyle/>
          <a:p>
            <a:r>
              <a:rPr lang="en-US" dirty="0">
                <a:solidFill>
                  <a:srgbClr val="094843"/>
                </a:solidFill>
              </a:rPr>
              <a:t>Design Considerations</a:t>
            </a:r>
          </a:p>
        </p:txBody>
      </p:sp>
    </p:spTree>
    <p:extLst>
      <p:ext uri="{BB962C8B-B14F-4D97-AF65-F5344CB8AC3E}">
        <p14:creationId xmlns:p14="http://schemas.microsoft.com/office/powerpoint/2010/main" val="183912814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6271E5-F322-4875-3135-D06003942DC2}"/>
              </a:ext>
            </a:extLst>
          </p:cNvPr>
          <p:cNvSpPr>
            <a:spLocks noGrp="1"/>
          </p:cNvSpPr>
          <p:nvPr>
            <p:ph type="title"/>
          </p:nvPr>
        </p:nvSpPr>
        <p:spPr/>
        <p:txBody>
          <a:bodyPr/>
          <a:lstStyle/>
          <a:p>
            <a:r>
              <a:rPr lang="en-US" dirty="0"/>
              <a:t>Configuration Management</a:t>
            </a:r>
          </a:p>
        </p:txBody>
      </p:sp>
      <p:sp>
        <p:nvSpPr>
          <p:cNvPr id="3" name="Content Placeholder 2">
            <a:extLst>
              <a:ext uri="{FF2B5EF4-FFF2-40B4-BE49-F238E27FC236}">
                <a16:creationId xmlns:a16="http://schemas.microsoft.com/office/drawing/2014/main" id="{CF48D02E-E93F-F9E4-7494-674811E6DCBE}"/>
              </a:ext>
            </a:extLst>
          </p:cNvPr>
          <p:cNvSpPr>
            <a:spLocks noGrp="1"/>
          </p:cNvSpPr>
          <p:nvPr>
            <p:ph sz="half" idx="1"/>
          </p:nvPr>
        </p:nvSpPr>
        <p:spPr/>
        <p:txBody>
          <a:bodyPr/>
          <a:lstStyle/>
          <a:p>
            <a:endParaRPr lang="en-US"/>
          </a:p>
        </p:txBody>
      </p:sp>
      <p:sp>
        <p:nvSpPr>
          <p:cNvPr id="5" name="TextBox 4">
            <a:extLst>
              <a:ext uri="{FF2B5EF4-FFF2-40B4-BE49-F238E27FC236}">
                <a16:creationId xmlns:a16="http://schemas.microsoft.com/office/drawing/2014/main" id="{E582D587-6D9A-93B6-6D6B-43604E6356C9}"/>
              </a:ext>
            </a:extLst>
          </p:cNvPr>
          <p:cNvSpPr txBox="1"/>
          <p:nvPr/>
        </p:nvSpPr>
        <p:spPr>
          <a:xfrm>
            <a:off x="838200" y="1229023"/>
            <a:ext cx="4789453" cy="461665"/>
          </a:xfrm>
          <a:prstGeom prst="rect">
            <a:avLst/>
          </a:prstGeom>
          <a:noFill/>
        </p:spPr>
        <p:txBody>
          <a:bodyPr wrap="none" rtlCol="0">
            <a:spAutoFit/>
          </a:bodyPr>
          <a:lstStyle/>
          <a:p>
            <a:r>
              <a:rPr lang="en-US" sz="2400" b="1" dirty="0">
                <a:solidFill>
                  <a:srgbClr val="6B7280"/>
                </a:solidFill>
              </a:rPr>
              <a:t>Adapting to Changing Requirements</a:t>
            </a:r>
          </a:p>
        </p:txBody>
      </p:sp>
      <p:sp>
        <p:nvSpPr>
          <p:cNvPr id="6" name="Rectangle: Rounded Corners 5">
            <a:extLst>
              <a:ext uri="{FF2B5EF4-FFF2-40B4-BE49-F238E27FC236}">
                <a16:creationId xmlns:a16="http://schemas.microsoft.com/office/drawing/2014/main" id="{9FEEB81C-2B44-339D-83BE-186DE6741CEA}"/>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Centralized Configuration</a:t>
            </a:r>
          </a:p>
        </p:txBody>
      </p:sp>
      <p:sp>
        <p:nvSpPr>
          <p:cNvPr id="7" name="Rectangle: Rounded Corners 6">
            <a:extLst>
              <a:ext uri="{FF2B5EF4-FFF2-40B4-BE49-F238E27FC236}">
                <a16:creationId xmlns:a16="http://schemas.microsoft.com/office/drawing/2014/main" id="{B5840EB7-B27F-69B3-44A5-8D33291BD934}"/>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Version Control</a:t>
            </a:r>
          </a:p>
        </p:txBody>
      </p:sp>
    </p:spTree>
    <p:extLst>
      <p:ext uri="{BB962C8B-B14F-4D97-AF65-F5344CB8AC3E}">
        <p14:creationId xmlns:p14="http://schemas.microsoft.com/office/powerpoint/2010/main" val="418054323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8745F3-2596-0648-68ED-38B2486125B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0944C5-5800-95F8-F57B-F0ECBCA26F05}"/>
              </a:ext>
            </a:extLst>
          </p:cNvPr>
          <p:cNvSpPr>
            <a:spLocks noGrp="1"/>
          </p:cNvSpPr>
          <p:nvPr>
            <p:ph type="title"/>
          </p:nvPr>
        </p:nvSpPr>
        <p:spPr/>
        <p:txBody>
          <a:bodyPr/>
          <a:lstStyle/>
          <a:p>
            <a:r>
              <a:rPr lang="en-US" dirty="0"/>
              <a:t>Recap: Flexibility and Adaptability</a:t>
            </a:r>
          </a:p>
        </p:txBody>
      </p:sp>
      <p:sp>
        <p:nvSpPr>
          <p:cNvPr id="7" name="Rectangle: Rounded Corners 6">
            <a:extLst>
              <a:ext uri="{FF2B5EF4-FFF2-40B4-BE49-F238E27FC236}">
                <a16:creationId xmlns:a16="http://schemas.microsoft.com/office/drawing/2014/main" id="{B32C2F13-468D-328F-490E-137671CA4C72}"/>
              </a:ext>
            </a:extLst>
          </p:cNvPr>
          <p:cNvSpPr/>
          <p:nvPr/>
        </p:nvSpPr>
        <p:spPr>
          <a:xfrm>
            <a:off x="818707"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Protocol and Format Flexibility</a:t>
            </a:r>
          </a:p>
        </p:txBody>
      </p:sp>
      <p:sp>
        <p:nvSpPr>
          <p:cNvPr id="8" name="Rectangle: Rounded Corners 7">
            <a:extLst>
              <a:ext uri="{FF2B5EF4-FFF2-40B4-BE49-F238E27FC236}">
                <a16:creationId xmlns:a16="http://schemas.microsoft.com/office/drawing/2014/main" id="{92F38D79-39E8-065A-C5F4-13587DAFD8E4}"/>
              </a:ext>
            </a:extLst>
          </p:cNvPr>
          <p:cNvSpPr/>
          <p:nvPr/>
        </p:nvSpPr>
        <p:spPr>
          <a:xfrm>
            <a:off x="459680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Dynamic Workloads</a:t>
            </a:r>
          </a:p>
        </p:txBody>
      </p:sp>
      <p:sp>
        <p:nvSpPr>
          <p:cNvPr id="9" name="Rectangle: Rounded Corners 8">
            <a:extLst>
              <a:ext uri="{FF2B5EF4-FFF2-40B4-BE49-F238E27FC236}">
                <a16:creationId xmlns:a16="http://schemas.microsoft.com/office/drawing/2014/main" id="{0D0B22C6-BD66-3108-8E1E-A271F07B0911}"/>
              </a:ext>
            </a:extLst>
          </p:cNvPr>
          <p:cNvSpPr/>
          <p:nvPr/>
        </p:nvSpPr>
        <p:spPr>
          <a:xfrm>
            <a:off x="835541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Changing Requirements</a:t>
            </a:r>
          </a:p>
        </p:txBody>
      </p:sp>
    </p:spTree>
    <p:extLst>
      <p:ext uri="{BB962C8B-B14F-4D97-AF65-F5344CB8AC3E}">
        <p14:creationId xmlns:p14="http://schemas.microsoft.com/office/powerpoint/2010/main" val="82300701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760E48-18CF-E57D-1FC6-E4A36559D1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10B0ED1-419F-1484-EFE5-7874B4132FAE}"/>
              </a:ext>
            </a:extLst>
          </p:cNvPr>
          <p:cNvSpPr>
            <a:spLocks noGrp="1"/>
          </p:cNvSpPr>
          <p:nvPr>
            <p:ph type="title"/>
          </p:nvPr>
        </p:nvSpPr>
        <p:spPr/>
        <p:txBody>
          <a:bodyPr/>
          <a:lstStyle/>
          <a:p>
            <a:r>
              <a:rPr lang="en-US" dirty="0"/>
              <a:t>Summary</a:t>
            </a:r>
          </a:p>
        </p:txBody>
      </p:sp>
      <p:sp>
        <p:nvSpPr>
          <p:cNvPr id="3" name="Text Placeholder 2">
            <a:extLst>
              <a:ext uri="{FF2B5EF4-FFF2-40B4-BE49-F238E27FC236}">
                <a16:creationId xmlns:a16="http://schemas.microsoft.com/office/drawing/2014/main" id="{DC07483B-B7C1-9C27-CCBA-280BEE0C78EC}"/>
              </a:ext>
            </a:extLst>
          </p:cNvPr>
          <p:cNvSpPr>
            <a:spLocks noGrp="1"/>
          </p:cNvSpPr>
          <p:nvPr>
            <p:ph type="body" idx="1"/>
          </p:nvPr>
        </p:nvSpPr>
        <p:spPr/>
        <p:txBody>
          <a:bodyPr/>
          <a:lstStyle/>
          <a:p>
            <a:r>
              <a:rPr lang="en-US" dirty="0">
                <a:solidFill>
                  <a:srgbClr val="094843"/>
                </a:solidFill>
              </a:rPr>
              <a:t>Design Considerations</a:t>
            </a:r>
          </a:p>
        </p:txBody>
      </p:sp>
    </p:spTree>
    <p:extLst>
      <p:ext uri="{BB962C8B-B14F-4D97-AF65-F5344CB8AC3E}">
        <p14:creationId xmlns:p14="http://schemas.microsoft.com/office/powerpoint/2010/main" val="5183636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1C83F-C0E7-67B5-B6AA-7EC5C8C6B462}"/>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48A4E8D8-B289-32C7-B052-C24B8B65E445}"/>
              </a:ext>
            </a:extLst>
          </p:cNvPr>
          <p:cNvSpPr/>
          <p:nvPr/>
        </p:nvSpPr>
        <p:spPr>
          <a:xfrm>
            <a:off x="33005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C047EA08-856D-ADB6-B2ED-D0D192178F24}"/>
              </a:ext>
            </a:extLst>
          </p:cNvPr>
          <p:cNvSpPr/>
          <p:nvPr/>
        </p:nvSpPr>
        <p:spPr>
          <a:xfrm>
            <a:off x="427248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B276C0F4-2D76-43C3-CC82-41921D4B36DB}"/>
              </a:ext>
            </a:extLst>
          </p:cNvPr>
          <p:cNvSpPr/>
          <p:nvPr/>
        </p:nvSpPr>
        <p:spPr>
          <a:xfrm>
            <a:off x="8214910" y="2080570"/>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A07A874A-E658-7364-F27A-353801926795}"/>
              </a:ext>
            </a:extLst>
          </p:cNvPr>
          <p:cNvSpPr/>
          <p:nvPr/>
        </p:nvSpPr>
        <p:spPr>
          <a:xfrm>
            <a:off x="2448960" y="3732674"/>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6FC10B85-0568-76B1-7751-C32D8AF759C6}"/>
              </a:ext>
            </a:extLst>
          </p:cNvPr>
          <p:cNvSpPr/>
          <p:nvPr/>
        </p:nvSpPr>
        <p:spPr>
          <a:xfrm>
            <a:off x="6391390" y="3732673"/>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41067092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9956A00-3698-DD8A-A33B-8FF35B61A81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0CB8B4C-35AD-AD3B-A40B-19216EF1A727}"/>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AAD59ACA-593C-ABE6-06FE-FF54DA07D814}"/>
              </a:ext>
            </a:extLst>
          </p:cNvPr>
          <p:cNvSpPr/>
          <p:nvPr/>
        </p:nvSpPr>
        <p:spPr>
          <a:xfrm>
            <a:off x="330050" y="2080571"/>
            <a:ext cx="3647040"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BD38AC7B-3039-8CE2-20DA-7B06BDE9BCE0}"/>
              </a:ext>
            </a:extLst>
          </p:cNvPr>
          <p:cNvSpPr/>
          <p:nvPr/>
        </p:nvSpPr>
        <p:spPr>
          <a:xfrm>
            <a:off x="427248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15AB84EE-14D3-940D-6329-B62640D55D0D}"/>
              </a:ext>
            </a:extLst>
          </p:cNvPr>
          <p:cNvSpPr/>
          <p:nvPr/>
        </p:nvSpPr>
        <p:spPr>
          <a:xfrm>
            <a:off x="8214910" y="2080570"/>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ED1942D9-42A4-4532-ED03-955FA5EA8867}"/>
              </a:ext>
            </a:extLst>
          </p:cNvPr>
          <p:cNvSpPr/>
          <p:nvPr/>
        </p:nvSpPr>
        <p:spPr>
          <a:xfrm>
            <a:off x="2448960" y="3732674"/>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47E53FBA-F784-5F01-1226-9AB56C24D567}"/>
              </a:ext>
            </a:extLst>
          </p:cNvPr>
          <p:cNvSpPr/>
          <p:nvPr/>
        </p:nvSpPr>
        <p:spPr>
          <a:xfrm>
            <a:off x="6391390" y="3732673"/>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227507997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E2CD14-2C2E-14D4-26C7-41486A62CD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871988-F65A-5680-3BDC-597C1BEA3B09}"/>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CB6DDCFF-517F-556A-ED17-B1300726B3BA}"/>
              </a:ext>
            </a:extLst>
          </p:cNvPr>
          <p:cNvSpPr/>
          <p:nvPr/>
        </p:nvSpPr>
        <p:spPr>
          <a:xfrm>
            <a:off x="33005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CDE74715-4EF6-CB5B-4DE3-0C44CC33E5D4}"/>
              </a:ext>
            </a:extLst>
          </p:cNvPr>
          <p:cNvSpPr/>
          <p:nvPr/>
        </p:nvSpPr>
        <p:spPr>
          <a:xfrm>
            <a:off x="4272480" y="2080571"/>
            <a:ext cx="3647040"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9B3568DE-B1C0-1272-91CB-02F8D1B0AEA3}"/>
              </a:ext>
            </a:extLst>
          </p:cNvPr>
          <p:cNvSpPr/>
          <p:nvPr/>
        </p:nvSpPr>
        <p:spPr>
          <a:xfrm>
            <a:off x="8214910" y="2080570"/>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FD298940-F52C-3A9C-4388-70E42DF98299}"/>
              </a:ext>
            </a:extLst>
          </p:cNvPr>
          <p:cNvSpPr/>
          <p:nvPr/>
        </p:nvSpPr>
        <p:spPr>
          <a:xfrm>
            <a:off x="2448960" y="3732674"/>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E83F5AF7-D697-E4ED-5A19-DBA0BB033DC5}"/>
              </a:ext>
            </a:extLst>
          </p:cNvPr>
          <p:cNvSpPr/>
          <p:nvPr/>
        </p:nvSpPr>
        <p:spPr>
          <a:xfrm>
            <a:off x="6391390" y="3732673"/>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253231312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BFB45A-8BB8-315B-3E02-68DFB8FAB6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7C130D-641C-BF27-C32F-7D6A77E51315}"/>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16AA48F6-38A8-0C2E-5B75-49A9A594AC1D}"/>
              </a:ext>
            </a:extLst>
          </p:cNvPr>
          <p:cNvSpPr/>
          <p:nvPr/>
        </p:nvSpPr>
        <p:spPr>
          <a:xfrm>
            <a:off x="33005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4F7AD69F-A518-176A-BD1B-5AA3BAF1EB34}"/>
              </a:ext>
            </a:extLst>
          </p:cNvPr>
          <p:cNvSpPr/>
          <p:nvPr/>
        </p:nvSpPr>
        <p:spPr>
          <a:xfrm>
            <a:off x="427248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C44807C5-9952-6DEB-429A-D6684A18354F}"/>
              </a:ext>
            </a:extLst>
          </p:cNvPr>
          <p:cNvSpPr/>
          <p:nvPr/>
        </p:nvSpPr>
        <p:spPr>
          <a:xfrm>
            <a:off x="8214910" y="2080570"/>
            <a:ext cx="3647040"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E8E44FBE-6EDA-AC55-F0F5-782747F771EF}"/>
              </a:ext>
            </a:extLst>
          </p:cNvPr>
          <p:cNvSpPr/>
          <p:nvPr/>
        </p:nvSpPr>
        <p:spPr>
          <a:xfrm>
            <a:off x="2448960" y="3732674"/>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AE9F898C-A9B9-28A2-B937-53243512CBB9}"/>
              </a:ext>
            </a:extLst>
          </p:cNvPr>
          <p:cNvSpPr/>
          <p:nvPr/>
        </p:nvSpPr>
        <p:spPr>
          <a:xfrm>
            <a:off x="6391390" y="3732673"/>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90280521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F0E34B-8085-A88B-B1C3-B94B2257BE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F6150A4-7757-55A3-A009-507FEA1C1175}"/>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7C1B6B94-7B1E-633A-F530-C783B19F6026}"/>
              </a:ext>
            </a:extLst>
          </p:cNvPr>
          <p:cNvSpPr/>
          <p:nvPr/>
        </p:nvSpPr>
        <p:spPr>
          <a:xfrm>
            <a:off x="33005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2E8055B5-A294-4EA1-EBF1-72095B475B33}"/>
              </a:ext>
            </a:extLst>
          </p:cNvPr>
          <p:cNvSpPr/>
          <p:nvPr/>
        </p:nvSpPr>
        <p:spPr>
          <a:xfrm>
            <a:off x="427248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F888931B-0A77-BD25-851A-F7CC7BF388EE}"/>
              </a:ext>
            </a:extLst>
          </p:cNvPr>
          <p:cNvSpPr/>
          <p:nvPr/>
        </p:nvSpPr>
        <p:spPr>
          <a:xfrm>
            <a:off x="8214910" y="2080570"/>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D0F854F3-14A8-ADEC-233F-977CAC7AE350}"/>
              </a:ext>
            </a:extLst>
          </p:cNvPr>
          <p:cNvSpPr/>
          <p:nvPr/>
        </p:nvSpPr>
        <p:spPr>
          <a:xfrm>
            <a:off x="2448960" y="3732674"/>
            <a:ext cx="3647040"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8272001D-2540-F80C-70C0-24E63B2AF8FB}"/>
              </a:ext>
            </a:extLst>
          </p:cNvPr>
          <p:cNvSpPr/>
          <p:nvPr/>
        </p:nvSpPr>
        <p:spPr>
          <a:xfrm>
            <a:off x="6391390" y="3732673"/>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35627002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B9F8FB-BC51-E23C-DA6B-DDA493425B0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34CE6A-BB62-2D68-775A-359A16ACBA36}"/>
              </a:ext>
            </a:extLst>
          </p:cNvPr>
          <p:cNvSpPr>
            <a:spLocks noGrp="1"/>
          </p:cNvSpPr>
          <p:nvPr>
            <p:ph type="title"/>
          </p:nvPr>
        </p:nvSpPr>
        <p:spPr/>
        <p:txBody>
          <a:bodyPr/>
          <a:lstStyle/>
          <a:p>
            <a:r>
              <a:rPr lang="en-US" dirty="0"/>
              <a:t>Design Considerations Summary</a:t>
            </a:r>
          </a:p>
        </p:txBody>
      </p:sp>
      <p:sp>
        <p:nvSpPr>
          <p:cNvPr id="3" name="Rectangle: Rounded Corners 2">
            <a:extLst>
              <a:ext uri="{FF2B5EF4-FFF2-40B4-BE49-F238E27FC236}">
                <a16:creationId xmlns:a16="http://schemas.microsoft.com/office/drawing/2014/main" id="{E52069B5-A484-15F3-3A83-0F84A739E386}"/>
              </a:ext>
            </a:extLst>
          </p:cNvPr>
          <p:cNvSpPr/>
          <p:nvPr/>
        </p:nvSpPr>
        <p:spPr>
          <a:xfrm>
            <a:off x="33005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Scalability</a:t>
            </a:r>
          </a:p>
        </p:txBody>
      </p:sp>
      <p:sp>
        <p:nvSpPr>
          <p:cNvPr id="4" name="Rectangle: Rounded Corners 3">
            <a:extLst>
              <a:ext uri="{FF2B5EF4-FFF2-40B4-BE49-F238E27FC236}">
                <a16:creationId xmlns:a16="http://schemas.microsoft.com/office/drawing/2014/main" id="{510E12C7-ECE7-BCDC-359E-6F76EBA41FE1}"/>
              </a:ext>
            </a:extLst>
          </p:cNvPr>
          <p:cNvSpPr/>
          <p:nvPr/>
        </p:nvSpPr>
        <p:spPr>
          <a:xfrm>
            <a:off x="4272480" y="2080571"/>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Performance</a:t>
            </a:r>
          </a:p>
        </p:txBody>
      </p:sp>
      <p:sp>
        <p:nvSpPr>
          <p:cNvPr id="5" name="Rectangle: Rounded Corners 4">
            <a:extLst>
              <a:ext uri="{FF2B5EF4-FFF2-40B4-BE49-F238E27FC236}">
                <a16:creationId xmlns:a16="http://schemas.microsoft.com/office/drawing/2014/main" id="{54906E20-CD56-AA23-525E-23BF11C9C891}"/>
              </a:ext>
            </a:extLst>
          </p:cNvPr>
          <p:cNvSpPr/>
          <p:nvPr/>
        </p:nvSpPr>
        <p:spPr>
          <a:xfrm>
            <a:off x="8214910" y="2080570"/>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Security</a:t>
            </a:r>
          </a:p>
        </p:txBody>
      </p:sp>
      <p:sp>
        <p:nvSpPr>
          <p:cNvPr id="6" name="Rectangle: Rounded Corners 5">
            <a:extLst>
              <a:ext uri="{FF2B5EF4-FFF2-40B4-BE49-F238E27FC236}">
                <a16:creationId xmlns:a16="http://schemas.microsoft.com/office/drawing/2014/main" id="{E806E481-6A9F-46F2-4A3B-B58814F248E2}"/>
              </a:ext>
            </a:extLst>
          </p:cNvPr>
          <p:cNvSpPr/>
          <p:nvPr/>
        </p:nvSpPr>
        <p:spPr>
          <a:xfrm>
            <a:off x="2448960" y="3732674"/>
            <a:ext cx="3647040"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Fault Tolerance</a:t>
            </a:r>
          </a:p>
        </p:txBody>
      </p:sp>
      <p:sp>
        <p:nvSpPr>
          <p:cNvPr id="7" name="Rectangle: Rounded Corners 6">
            <a:extLst>
              <a:ext uri="{FF2B5EF4-FFF2-40B4-BE49-F238E27FC236}">
                <a16:creationId xmlns:a16="http://schemas.microsoft.com/office/drawing/2014/main" id="{C229C978-D4ED-E529-76DF-9BC9BB8BEBCA}"/>
              </a:ext>
            </a:extLst>
          </p:cNvPr>
          <p:cNvSpPr/>
          <p:nvPr/>
        </p:nvSpPr>
        <p:spPr>
          <a:xfrm>
            <a:off x="6391390" y="3732673"/>
            <a:ext cx="3647040"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Flexibility and Adaptability</a:t>
            </a:r>
          </a:p>
        </p:txBody>
      </p:sp>
    </p:spTree>
    <p:extLst>
      <p:ext uri="{BB962C8B-B14F-4D97-AF65-F5344CB8AC3E}">
        <p14:creationId xmlns:p14="http://schemas.microsoft.com/office/powerpoint/2010/main" val="85185279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723B74-508D-64D8-055D-C58DF9188D9B}"/>
              </a:ext>
            </a:extLst>
          </p:cNvPr>
          <p:cNvSpPr>
            <a:spLocks noGrp="1"/>
          </p:cNvSpPr>
          <p:nvPr>
            <p:ph type="title"/>
          </p:nvPr>
        </p:nvSpPr>
        <p:spPr/>
        <p:txBody>
          <a:bodyPr/>
          <a:lstStyle/>
          <a:p>
            <a:r>
              <a:rPr lang="en-US" dirty="0"/>
              <a:t>Design Considerations Conclusion</a:t>
            </a:r>
          </a:p>
        </p:txBody>
      </p:sp>
      <p:sp>
        <p:nvSpPr>
          <p:cNvPr id="3" name="Rectangle: Rounded Corners 2">
            <a:extLst>
              <a:ext uri="{FF2B5EF4-FFF2-40B4-BE49-F238E27FC236}">
                <a16:creationId xmlns:a16="http://schemas.microsoft.com/office/drawing/2014/main" id="{DC74ADFA-E8A0-EBBF-EB56-1FE79BD098CC}"/>
              </a:ext>
            </a:extLst>
          </p:cNvPr>
          <p:cNvSpPr/>
          <p:nvPr/>
        </p:nvSpPr>
        <p:spPr>
          <a:xfrm>
            <a:off x="2440952" y="1851818"/>
            <a:ext cx="7208495"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Building Robust Messaging Systems</a:t>
            </a:r>
          </a:p>
        </p:txBody>
      </p:sp>
    </p:spTree>
    <p:extLst>
      <p:ext uri="{BB962C8B-B14F-4D97-AF65-F5344CB8AC3E}">
        <p14:creationId xmlns:p14="http://schemas.microsoft.com/office/powerpoint/2010/main" val="90303364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5AF3F2-C79C-E4E2-FDAE-C619764CB11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C32BC1-E8BB-26F1-E41C-BB5B18C7D8AF}"/>
              </a:ext>
            </a:extLst>
          </p:cNvPr>
          <p:cNvSpPr>
            <a:spLocks noGrp="1"/>
          </p:cNvSpPr>
          <p:nvPr>
            <p:ph type="title"/>
          </p:nvPr>
        </p:nvSpPr>
        <p:spPr>
          <a:xfrm>
            <a:off x="2616868" y="2288089"/>
            <a:ext cx="6958263" cy="2281822"/>
          </a:xfrm>
        </p:spPr>
        <p:txBody>
          <a:bodyPr/>
          <a:lstStyle/>
          <a:p>
            <a:pPr algn="ctr"/>
            <a:r>
              <a:rPr lang="en-US" dirty="0"/>
              <a:t>Supporting Multiple Protocols and Formats</a:t>
            </a:r>
          </a:p>
        </p:txBody>
      </p:sp>
    </p:spTree>
    <p:extLst>
      <p:ext uri="{BB962C8B-B14F-4D97-AF65-F5344CB8AC3E}">
        <p14:creationId xmlns:p14="http://schemas.microsoft.com/office/powerpoint/2010/main" val="158465377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8EA74F-6D92-0E40-632D-20D77ED37E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AD286CE-DBDB-F2D1-7334-35B10DA1C7A8}"/>
              </a:ext>
            </a:extLst>
          </p:cNvPr>
          <p:cNvSpPr>
            <a:spLocks noGrp="1"/>
          </p:cNvSpPr>
          <p:nvPr>
            <p:ph type="title"/>
          </p:nvPr>
        </p:nvSpPr>
        <p:spPr/>
        <p:txBody>
          <a:bodyPr/>
          <a:lstStyle/>
          <a:p>
            <a:r>
              <a:rPr lang="en-US" dirty="0"/>
              <a:t>Design Considerations Conclusion</a:t>
            </a:r>
          </a:p>
        </p:txBody>
      </p:sp>
      <p:sp>
        <p:nvSpPr>
          <p:cNvPr id="3" name="Rectangle: Rounded Corners 2">
            <a:extLst>
              <a:ext uri="{FF2B5EF4-FFF2-40B4-BE49-F238E27FC236}">
                <a16:creationId xmlns:a16="http://schemas.microsoft.com/office/drawing/2014/main" id="{82E44925-1624-21E0-F1EE-C9A4477D82BA}"/>
              </a:ext>
            </a:extLst>
          </p:cNvPr>
          <p:cNvSpPr/>
          <p:nvPr/>
        </p:nvSpPr>
        <p:spPr>
          <a:xfrm>
            <a:off x="2440952" y="1851818"/>
            <a:ext cx="7208495" cy="1325563"/>
          </a:xfrm>
          <a:prstGeom prst="roundRect">
            <a:avLst/>
          </a:prstGeom>
          <a:solidFill>
            <a:srgbClr val="FBBF24"/>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Building Robust Messaging Systems</a:t>
            </a:r>
          </a:p>
        </p:txBody>
      </p:sp>
      <p:sp>
        <p:nvSpPr>
          <p:cNvPr id="4" name="Rectangle: Rounded Corners 3">
            <a:extLst>
              <a:ext uri="{FF2B5EF4-FFF2-40B4-BE49-F238E27FC236}">
                <a16:creationId xmlns:a16="http://schemas.microsoft.com/office/drawing/2014/main" id="{778E4545-2BB3-60D4-D6C2-9CC080158D52}"/>
              </a:ext>
            </a:extLst>
          </p:cNvPr>
          <p:cNvSpPr/>
          <p:nvPr/>
        </p:nvSpPr>
        <p:spPr>
          <a:xfrm>
            <a:off x="2398159" y="3826191"/>
            <a:ext cx="7208494" cy="1325563"/>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600" b="1" dirty="0"/>
              <a:t>Continuous Improvement</a:t>
            </a:r>
          </a:p>
        </p:txBody>
      </p:sp>
    </p:spTree>
    <p:extLst>
      <p:ext uri="{BB962C8B-B14F-4D97-AF65-F5344CB8AC3E}">
        <p14:creationId xmlns:p14="http://schemas.microsoft.com/office/powerpoint/2010/main" val="138461084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317B0-2F23-F6B9-507C-5760698BCA7A}"/>
              </a:ext>
            </a:extLst>
          </p:cNvPr>
          <p:cNvSpPr>
            <a:spLocks noGrp="1"/>
          </p:cNvSpPr>
          <p:nvPr>
            <p:ph type="title"/>
          </p:nvPr>
        </p:nvSpPr>
        <p:spPr/>
        <p:txBody>
          <a:bodyPr/>
          <a:lstStyle/>
          <a:p>
            <a:r>
              <a:rPr lang="en-US" dirty="0"/>
              <a:t>Protocol Agnosticism</a:t>
            </a:r>
          </a:p>
        </p:txBody>
      </p:sp>
      <p:pic>
        <p:nvPicPr>
          <p:cNvPr id="9" name="Content Placeholder 8">
            <a:extLst>
              <a:ext uri="{FF2B5EF4-FFF2-40B4-BE49-F238E27FC236}">
                <a16:creationId xmlns:a16="http://schemas.microsoft.com/office/drawing/2014/main" id="{0F3B6EB3-7EBE-C0D8-F34C-4521053E16DD}"/>
              </a:ext>
            </a:extLst>
          </p:cNvPr>
          <p:cNvPicPr>
            <a:picLocks noGrp="1" noChangeAspect="1"/>
          </p:cNvPicPr>
          <p:nvPr>
            <p:ph sz="half" idx="1"/>
          </p:nvPr>
        </p:nvPicPr>
        <p:blipFill>
          <a:blip r:embed="rId3"/>
          <a:stretch>
            <a:fillRect/>
          </a:stretch>
        </p:blipFill>
        <p:spPr>
          <a:xfrm>
            <a:off x="838200" y="2549307"/>
            <a:ext cx="5181600" cy="2903973"/>
          </a:xfrm>
        </p:spPr>
      </p:pic>
      <p:sp>
        <p:nvSpPr>
          <p:cNvPr id="5" name="TextBox 4">
            <a:extLst>
              <a:ext uri="{FF2B5EF4-FFF2-40B4-BE49-F238E27FC236}">
                <a16:creationId xmlns:a16="http://schemas.microsoft.com/office/drawing/2014/main" id="{6090DC1B-BBE6-B3FC-CA24-D86A95CA785F}"/>
              </a:ext>
            </a:extLst>
          </p:cNvPr>
          <p:cNvSpPr txBox="1"/>
          <p:nvPr/>
        </p:nvSpPr>
        <p:spPr>
          <a:xfrm>
            <a:off x="838200" y="1229023"/>
            <a:ext cx="5676041" cy="461665"/>
          </a:xfrm>
          <a:prstGeom prst="rect">
            <a:avLst/>
          </a:prstGeom>
          <a:noFill/>
        </p:spPr>
        <p:txBody>
          <a:bodyPr wrap="none" rtlCol="0">
            <a:spAutoFit/>
          </a:bodyPr>
          <a:lstStyle/>
          <a:p>
            <a:r>
              <a:rPr lang="en-US" sz="2400" b="1" dirty="0">
                <a:solidFill>
                  <a:srgbClr val="6B7280"/>
                </a:solidFill>
              </a:rPr>
              <a:t>Supporting Multiple Protocols and Formats</a:t>
            </a:r>
          </a:p>
        </p:txBody>
      </p:sp>
      <p:sp>
        <p:nvSpPr>
          <p:cNvPr id="6" name="Rectangle: Rounded Corners 5">
            <a:extLst>
              <a:ext uri="{FF2B5EF4-FFF2-40B4-BE49-F238E27FC236}">
                <a16:creationId xmlns:a16="http://schemas.microsoft.com/office/drawing/2014/main" id="{CE2CBF78-DE12-D748-6CFA-7F473059F3B2}"/>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Protocol Gateways</a:t>
            </a:r>
          </a:p>
        </p:txBody>
      </p:sp>
      <p:sp>
        <p:nvSpPr>
          <p:cNvPr id="7" name="Rectangle: Rounded Corners 6">
            <a:extLst>
              <a:ext uri="{FF2B5EF4-FFF2-40B4-BE49-F238E27FC236}">
                <a16:creationId xmlns:a16="http://schemas.microsoft.com/office/drawing/2014/main" id="{1F93982A-4768-E9FE-D776-01CEC6535704}"/>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Pluggable Architecture</a:t>
            </a:r>
          </a:p>
        </p:txBody>
      </p:sp>
    </p:spTree>
    <p:extLst>
      <p:ext uri="{BB962C8B-B14F-4D97-AF65-F5344CB8AC3E}">
        <p14:creationId xmlns:p14="http://schemas.microsoft.com/office/powerpoint/2010/main" val="128009592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EA1BB4-23D7-B0BD-D858-F7DD257847B3}"/>
              </a:ext>
            </a:extLst>
          </p:cNvPr>
          <p:cNvSpPr>
            <a:spLocks noGrp="1"/>
          </p:cNvSpPr>
          <p:nvPr>
            <p:ph type="title"/>
          </p:nvPr>
        </p:nvSpPr>
        <p:spPr/>
        <p:txBody>
          <a:bodyPr/>
          <a:lstStyle/>
          <a:p>
            <a:r>
              <a:rPr lang="en-US" dirty="0"/>
              <a:t>Flexible Data Formats</a:t>
            </a:r>
          </a:p>
        </p:txBody>
      </p:sp>
      <p:pic>
        <p:nvPicPr>
          <p:cNvPr id="9" name="Content Placeholder 8">
            <a:extLst>
              <a:ext uri="{FF2B5EF4-FFF2-40B4-BE49-F238E27FC236}">
                <a16:creationId xmlns:a16="http://schemas.microsoft.com/office/drawing/2014/main" id="{4434200C-FF74-A7E0-7158-79B4E118265F}"/>
              </a:ext>
            </a:extLst>
          </p:cNvPr>
          <p:cNvPicPr>
            <a:picLocks noGrp="1" noChangeAspect="1"/>
          </p:cNvPicPr>
          <p:nvPr>
            <p:ph sz="half" idx="1"/>
          </p:nvPr>
        </p:nvPicPr>
        <p:blipFill>
          <a:blip r:embed="rId3"/>
          <a:stretch>
            <a:fillRect/>
          </a:stretch>
        </p:blipFill>
        <p:spPr>
          <a:xfrm>
            <a:off x="838200" y="2280539"/>
            <a:ext cx="5181600" cy="3441510"/>
          </a:xfrm>
        </p:spPr>
      </p:pic>
      <p:sp>
        <p:nvSpPr>
          <p:cNvPr id="5" name="TextBox 4">
            <a:extLst>
              <a:ext uri="{FF2B5EF4-FFF2-40B4-BE49-F238E27FC236}">
                <a16:creationId xmlns:a16="http://schemas.microsoft.com/office/drawing/2014/main" id="{178427F7-35F7-A961-085F-9D1860B0AD57}"/>
              </a:ext>
            </a:extLst>
          </p:cNvPr>
          <p:cNvSpPr txBox="1"/>
          <p:nvPr/>
        </p:nvSpPr>
        <p:spPr>
          <a:xfrm>
            <a:off x="838200" y="1229023"/>
            <a:ext cx="5676041" cy="461665"/>
          </a:xfrm>
          <a:prstGeom prst="rect">
            <a:avLst/>
          </a:prstGeom>
          <a:noFill/>
        </p:spPr>
        <p:txBody>
          <a:bodyPr wrap="none" rtlCol="0">
            <a:spAutoFit/>
          </a:bodyPr>
          <a:lstStyle/>
          <a:p>
            <a:r>
              <a:rPr lang="en-US" sz="2400" b="1" dirty="0">
                <a:solidFill>
                  <a:srgbClr val="6B7280"/>
                </a:solidFill>
              </a:rPr>
              <a:t>Supporting Multiple Protocols and Formats</a:t>
            </a:r>
          </a:p>
        </p:txBody>
      </p:sp>
      <p:sp>
        <p:nvSpPr>
          <p:cNvPr id="6" name="Rectangle: Rounded Corners 5">
            <a:extLst>
              <a:ext uri="{FF2B5EF4-FFF2-40B4-BE49-F238E27FC236}">
                <a16:creationId xmlns:a16="http://schemas.microsoft.com/office/drawing/2014/main" id="{F1B684CE-F210-7CE1-78FF-C9B1FD32B150}"/>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Serialization Libraries</a:t>
            </a:r>
          </a:p>
        </p:txBody>
      </p:sp>
      <p:sp>
        <p:nvSpPr>
          <p:cNvPr id="7" name="Rectangle: Rounded Corners 6">
            <a:extLst>
              <a:ext uri="{FF2B5EF4-FFF2-40B4-BE49-F238E27FC236}">
                <a16:creationId xmlns:a16="http://schemas.microsoft.com/office/drawing/2014/main" id="{EDFF257A-7F67-F3B9-C8A2-F2E0382A5C58}"/>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Schema Evolution</a:t>
            </a:r>
          </a:p>
        </p:txBody>
      </p:sp>
    </p:spTree>
    <p:extLst>
      <p:ext uri="{BB962C8B-B14F-4D97-AF65-F5344CB8AC3E}">
        <p14:creationId xmlns:p14="http://schemas.microsoft.com/office/powerpoint/2010/main" val="103607196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D123CC-9D8F-5151-6C1A-ACBBD5BC550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FB4804-FA5A-6024-BD3C-2ABF0892221B}"/>
              </a:ext>
            </a:extLst>
          </p:cNvPr>
          <p:cNvSpPr>
            <a:spLocks noGrp="1"/>
          </p:cNvSpPr>
          <p:nvPr>
            <p:ph type="title"/>
          </p:nvPr>
        </p:nvSpPr>
        <p:spPr>
          <a:xfrm>
            <a:off x="2616868" y="2288089"/>
            <a:ext cx="6958263" cy="2281822"/>
          </a:xfrm>
        </p:spPr>
        <p:txBody>
          <a:bodyPr/>
          <a:lstStyle/>
          <a:p>
            <a:pPr algn="ctr"/>
            <a:r>
              <a:rPr lang="en-US" dirty="0"/>
              <a:t>Handling Dynamic Workloads</a:t>
            </a:r>
          </a:p>
        </p:txBody>
      </p:sp>
    </p:spTree>
    <p:extLst>
      <p:ext uri="{BB962C8B-B14F-4D97-AF65-F5344CB8AC3E}">
        <p14:creationId xmlns:p14="http://schemas.microsoft.com/office/powerpoint/2010/main" val="197412004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6B0E4-9ACC-BD84-9312-D11D9946934B}"/>
              </a:ext>
            </a:extLst>
          </p:cNvPr>
          <p:cNvSpPr>
            <a:spLocks noGrp="1"/>
          </p:cNvSpPr>
          <p:nvPr>
            <p:ph type="title"/>
          </p:nvPr>
        </p:nvSpPr>
        <p:spPr/>
        <p:txBody>
          <a:bodyPr/>
          <a:lstStyle/>
          <a:p>
            <a:r>
              <a:rPr lang="en-US" dirty="0"/>
              <a:t>Elastic Scaling</a:t>
            </a:r>
          </a:p>
        </p:txBody>
      </p:sp>
      <p:pic>
        <p:nvPicPr>
          <p:cNvPr id="9" name="Content Placeholder 8">
            <a:extLst>
              <a:ext uri="{FF2B5EF4-FFF2-40B4-BE49-F238E27FC236}">
                <a16:creationId xmlns:a16="http://schemas.microsoft.com/office/drawing/2014/main" id="{E367511B-3DB8-42D3-9B85-04FB18E34D06}"/>
              </a:ext>
            </a:extLst>
          </p:cNvPr>
          <p:cNvPicPr>
            <a:picLocks noGrp="1" noChangeAspect="1"/>
          </p:cNvPicPr>
          <p:nvPr>
            <p:ph sz="half" idx="1"/>
          </p:nvPr>
        </p:nvPicPr>
        <p:blipFill>
          <a:blip r:embed="rId3"/>
          <a:stretch>
            <a:fillRect/>
          </a:stretch>
        </p:blipFill>
        <p:spPr>
          <a:xfrm>
            <a:off x="838200" y="2274094"/>
            <a:ext cx="5181600" cy="3454400"/>
          </a:xfrm>
        </p:spPr>
      </p:pic>
      <p:sp>
        <p:nvSpPr>
          <p:cNvPr id="5" name="TextBox 4">
            <a:extLst>
              <a:ext uri="{FF2B5EF4-FFF2-40B4-BE49-F238E27FC236}">
                <a16:creationId xmlns:a16="http://schemas.microsoft.com/office/drawing/2014/main" id="{5AECC747-A270-CC9A-2D61-AD7C56D4DCD6}"/>
              </a:ext>
            </a:extLst>
          </p:cNvPr>
          <p:cNvSpPr txBox="1"/>
          <p:nvPr/>
        </p:nvSpPr>
        <p:spPr>
          <a:xfrm>
            <a:off x="838200" y="1229023"/>
            <a:ext cx="3941272" cy="461665"/>
          </a:xfrm>
          <a:prstGeom prst="rect">
            <a:avLst/>
          </a:prstGeom>
          <a:noFill/>
        </p:spPr>
        <p:txBody>
          <a:bodyPr wrap="none" rtlCol="0">
            <a:spAutoFit/>
          </a:bodyPr>
          <a:lstStyle/>
          <a:p>
            <a:r>
              <a:rPr lang="en-US" sz="2400" b="1" dirty="0">
                <a:solidFill>
                  <a:srgbClr val="6B7280"/>
                </a:solidFill>
              </a:rPr>
              <a:t>Handling Dynamic Workloads</a:t>
            </a:r>
          </a:p>
        </p:txBody>
      </p:sp>
      <p:sp>
        <p:nvSpPr>
          <p:cNvPr id="6" name="Rectangle: Rounded Corners 5">
            <a:extLst>
              <a:ext uri="{FF2B5EF4-FFF2-40B4-BE49-F238E27FC236}">
                <a16:creationId xmlns:a16="http://schemas.microsoft.com/office/drawing/2014/main" id="{050E0D4B-24C4-DDA5-CE65-E35DE74407AB}"/>
              </a:ext>
            </a:extLst>
          </p:cNvPr>
          <p:cNvSpPr/>
          <p:nvPr/>
        </p:nvSpPr>
        <p:spPr>
          <a:xfrm>
            <a:off x="6964680" y="247904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Auto-Scaling</a:t>
            </a:r>
          </a:p>
        </p:txBody>
      </p:sp>
      <p:sp>
        <p:nvSpPr>
          <p:cNvPr id="7" name="Rectangle: Rounded Corners 6">
            <a:extLst>
              <a:ext uri="{FF2B5EF4-FFF2-40B4-BE49-F238E27FC236}">
                <a16:creationId xmlns:a16="http://schemas.microsoft.com/office/drawing/2014/main" id="{10242583-A814-8599-EF48-AFFA0AB8B9B7}"/>
              </a:ext>
            </a:extLst>
          </p:cNvPr>
          <p:cNvSpPr/>
          <p:nvPr/>
        </p:nvSpPr>
        <p:spPr>
          <a:xfrm>
            <a:off x="6964680" y="359156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Serverless Computing</a:t>
            </a:r>
          </a:p>
        </p:txBody>
      </p:sp>
      <p:sp>
        <p:nvSpPr>
          <p:cNvPr id="10" name="Rectangle: Rounded Corners 9">
            <a:extLst>
              <a:ext uri="{FF2B5EF4-FFF2-40B4-BE49-F238E27FC236}">
                <a16:creationId xmlns:a16="http://schemas.microsoft.com/office/drawing/2014/main" id="{C5E69724-4D17-ACC4-BD32-2671CAE1C15A}"/>
              </a:ext>
            </a:extLst>
          </p:cNvPr>
          <p:cNvSpPr/>
          <p:nvPr/>
        </p:nvSpPr>
        <p:spPr>
          <a:xfrm>
            <a:off x="6964680" y="47040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Containerization</a:t>
            </a:r>
          </a:p>
        </p:txBody>
      </p:sp>
    </p:spTree>
    <p:extLst>
      <p:ext uri="{BB962C8B-B14F-4D97-AF65-F5344CB8AC3E}">
        <p14:creationId xmlns:p14="http://schemas.microsoft.com/office/powerpoint/2010/main" val="371844372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675BF5-20D9-AE1F-A170-7914503CBF9F}"/>
              </a:ext>
            </a:extLst>
          </p:cNvPr>
          <p:cNvSpPr>
            <a:spLocks noGrp="1"/>
          </p:cNvSpPr>
          <p:nvPr>
            <p:ph type="title"/>
          </p:nvPr>
        </p:nvSpPr>
        <p:spPr/>
        <p:txBody>
          <a:bodyPr/>
          <a:lstStyle/>
          <a:p>
            <a:r>
              <a:rPr lang="en-US" dirty="0"/>
              <a:t>Load Shifting</a:t>
            </a:r>
          </a:p>
        </p:txBody>
      </p:sp>
      <p:pic>
        <p:nvPicPr>
          <p:cNvPr id="10" name="Content Placeholder 9">
            <a:extLst>
              <a:ext uri="{FF2B5EF4-FFF2-40B4-BE49-F238E27FC236}">
                <a16:creationId xmlns:a16="http://schemas.microsoft.com/office/drawing/2014/main" id="{00938048-E3BB-6DC6-EDAF-5B5232ECA7AF}"/>
              </a:ext>
            </a:extLst>
          </p:cNvPr>
          <p:cNvPicPr>
            <a:picLocks noGrp="1" noChangeAspect="1"/>
          </p:cNvPicPr>
          <p:nvPr>
            <p:ph sz="half" idx="1"/>
          </p:nvPr>
        </p:nvPicPr>
        <p:blipFill>
          <a:blip r:embed="rId3"/>
          <a:stretch>
            <a:fillRect/>
          </a:stretch>
        </p:blipFill>
        <p:spPr>
          <a:xfrm>
            <a:off x="838200" y="2520837"/>
            <a:ext cx="5181600" cy="2960914"/>
          </a:xfrm>
        </p:spPr>
      </p:pic>
      <p:sp>
        <p:nvSpPr>
          <p:cNvPr id="5" name="TextBox 4">
            <a:extLst>
              <a:ext uri="{FF2B5EF4-FFF2-40B4-BE49-F238E27FC236}">
                <a16:creationId xmlns:a16="http://schemas.microsoft.com/office/drawing/2014/main" id="{9E6C21B1-D6B7-2747-D536-C5AE6DC599D3}"/>
              </a:ext>
            </a:extLst>
          </p:cNvPr>
          <p:cNvSpPr txBox="1"/>
          <p:nvPr/>
        </p:nvSpPr>
        <p:spPr>
          <a:xfrm>
            <a:off x="838200" y="1229023"/>
            <a:ext cx="3941272" cy="461665"/>
          </a:xfrm>
          <a:prstGeom prst="rect">
            <a:avLst/>
          </a:prstGeom>
          <a:noFill/>
        </p:spPr>
        <p:txBody>
          <a:bodyPr wrap="none" rtlCol="0">
            <a:spAutoFit/>
          </a:bodyPr>
          <a:lstStyle/>
          <a:p>
            <a:r>
              <a:rPr lang="en-US" sz="2400" b="1" dirty="0">
                <a:solidFill>
                  <a:srgbClr val="6B7280"/>
                </a:solidFill>
              </a:rPr>
              <a:t>Handling Dynamic Workloads</a:t>
            </a:r>
          </a:p>
        </p:txBody>
      </p:sp>
      <p:sp>
        <p:nvSpPr>
          <p:cNvPr id="11" name="Rectangle: Rounded Corners 10">
            <a:extLst>
              <a:ext uri="{FF2B5EF4-FFF2-40B4-BE49-F238E27FC236}">
                <a16:creationId xmlns:a16="http://schemas.microsoft.com/office/drawing/2014/main" id="{2888C6BA-5AAE-D5C5-17CD-BE5D6A96F3EF}"/>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Dynamic Load Balancing</a:t>
            </a:r>
          </a:p>
        </p:txBody>
      </p:sp>
      <p:sp>
        <p:nvSpPr>
          <p:cNvPr id="12" name="Rectangle: Rounded Corners 11">
            <a:extLst>
              <a:ext uri="{FF2B5EF4-FFF2-40B4-BE49-F238E27FC236}">
                <a16:creationId xmlns:a16="http://schemas.microsoft.com/office/drawing/2014/main" id="{DAB94AC4-B7E6-ED67-A55B-EAABE4634066}"/>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Resource Reallocation</a:t>
            </a:r>
          </a:p>
        </p:txBody>
      </p:sp>
    </p:spTree>
    <p:extLst>
      <p:ext uri="{BB962C8B-B14F-4D97-AF65-F5344CB8AC3E}">
        <p14:creationId xmlns:p14="http://schemas.microsoft.com/office/powerpoint/2010/main" val="226446055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94647F-534F-5F1F-096A-6DC72FAFCC3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D72699E-41C2-3890-B3A2-538077C1D04E}"/>
              </a:ext>
            </a:extLst>
          </p:cNvPr>
          <p:cNvSpPr>
            <a:spLocks noGrp="1"/>
          </p:cNvSpPr>
          <p:nvPr>
            <p:ph type="title"/>
          </p:nvPr>
        </p:nvSpPr>
        <p:spPr>
          <a:xfrm>
            <a:off x="2616868" y="2288089"/>
            <a:ext cx="6958263" cy="2281822"/>
          </a:xfrm>
        </p:spPr>
        <p:txBody>
          <a:bodyPr/>
          <a:lstStyle/>
          <a:p>
            <a:pPr algn="ctr"/>
            <a:r>
              <a:rPr lang="en-US" dirty="0"/>
              <a:t>Adapting to Changing Requirements</a:t>
            </a:r>
          </a:p>
        </p:txBody>
      </p:sp>
    </p:spTree>
    <p:extLst>
      <p:ext uri="{BB962C8B-B14F-4D97-AF65-F5344CB8AC3E}">
        <p14:creationId xmlns:p14="http://schemas.microsoft.com/office/powerpoint/2010/main" val="236363663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B601A-F186-6A91-654B-9172799611F5}"/>
              </a:ext>
            </a:extLst>
          </p:cNvPr>
          <p:cNvSpPr>
            <a:spLocks noGrp="1"/>
          </p:cNvSpPr>
          <p:nvPr>
            <p:ph type="title"/>
          </p:nvPr>
        </p:nvSpPr>
        <p:spPr/>
        <p:txBody>
          <a:bodyPr/>
          <a:lstStyle/>
          <a:p>
            <a:r>
              <a:rPr lang="en-US" dirty="0"/>
              <a:t>Modular Design</a:t>
            </a:r>
          </a:p>
        </p:txBody>
      </p:sp>
      <p:pic>
        <p:nvPicPr>
          <p:cNvPr id="9" name="Content Placeholder 8">
            <a:extLst>
              <a:ext uri="{FF2B5EF4-FFF2-40B4-BE49-F238E27FC236}">
                <a16:creationId xmlns:a16="http://schemas.microsoft.com/office/drawing/2014/main" id="{6C8EDAC0-6C06-A068-9F4F-98F9D428EB1C}"/>
              </a:ext>
            </a:extLst>
          </p:cNvPr>
          <p:cNvPicPr>
            <a:picLocks noGrp="1" noChangeAspect="1"/>
          </p:cNvPicPr>
          <p:nvPr>
            <p:ph sz="half" idx="1"/>
          </p:nvPr>
        </p:nvPicPr>
        <p:blipFill>
          <a:blip r:embed="rId3"/>
          <a:stretch>
            <a:fillRect/>
          </a:stretch>
        </p:blipFill>
        <p:spPr>
          <a:xfrm>
            <a:off x="838200" y="2050061"/>
            <a:ext cx="5181600" cy="3902465"/>
          </a:xfrm>
        </p:spPr>
      </p:pic>
      <p:sp>
        <p:nvSpPr>
          <p:cNvPr id="5" name="TextBox 4">
            <a:extLst>
              <a:ext uri="{FF2B5EF4-FFF2-40B4-BE49-F238E27FC236}">
                <a16:creationId xmlns:a16="http://schemas.microsoft.com/office/drawing/2014/main" id="{1B1BB7CD-B6C9-4577-0A4D-73346ECF9308}"/>
              </a:ext>
            </a:extLst>
          </p:cNvPr>
          <p:cNvSpPr txBox="1"/>
          <p:nvPr/>
        </p:nvSpPr>
        <p:spPr>
          <a:xfrm>
            <a:off x="838200" y="1229023"/>
            <a:ext cx="4789453" cy="461665"/>
          </a:xfrm>
          <a:prstGeom prst="rect">
            <a:avLst/>
          </a:prstGeom>
          <a:noFill/>
        </p:spPr>
        <p:txBody>
          <a:bodyPr wrap="none" rtlCol="0">
            <a:spAutoFit/>
          </a:bodyPr>
          <a:lstStyle/>
          <a:p>
            <a:r>
              <a:rPr lang="en-US" sz="2400" b="1" dirty="0">
                <a:solidFill>
                  <a:srgbClr val="6B7280"/>
                </a:solidFill>
              </a:rPr>
              <a:t>Adapting to Changing Requirements</a:t>
            </a:r>
          </a:p>
        </p:txBody>
      </p:sp>
      <p:sp>
        <p:nvSpPr>
          <p:cNvPr id="6" name="Rectangle: Rounded Corners 5">
            <a:extLst>
              <a:ext uri="{FF2B5EF4-FFF2-40B4-BE49-F238E27FC236}">
                <a16:creationId xmlns:a16="http://schemas.microsoft.com/office/drawing/2014/main" id="{49A9E8D7-E8B0-302F-D77E-1AE66C5884EC}"/>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Microservices Architecture</a:t>
            </a:r>
          </a:p>
        </p:txBody>
      </p:sp>
      <p:sp>
        <p:nvSpPr>
          <p:cNvPr id="7" name="Rectangle: Rounded Corners 6">
            <a:extLst>
              <a:ext uri="{FF2B5EF4-FFF2-40B4-BE49-F238E27FC236}">
                <a16:creationId xmlns:a16="http://schemas.microsoft.com/office/drawing/2014/main" id="{B3D0C286-8F4D-E1E1-AA47-0FAC5613D7C0}"/>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API-First Approach</a:t>
            </a:r>
          </a:p>
        </p:txBody>
      </p:sp>
    </p:spTree>
    <p:extLst>
      <p:ext uri="{BB962C8B-B14F-4D97-AF65-F5344CB8AC3E}">
        <p14:creationId xmlns:p14="http://schemas.microsoft.com/office/powerpoint/2010/main" val="234315308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3726</TotalTime>
  <Words>1250</Words>
  <Application>Microsoft Office PowerPoint</Application>
  <PresentationFormat>Widescreen</PresentationFormat>
  <Paragraphs>162</Paragraphs>
  <Slides>20</Slides>
  <Notes>18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20</vt:i4>
      </vt:variant>
    </vt:vector>
  </HeadingPairs>
  <TitlesOfParts>
    <vt:vector size="25" baseType="lpstr">
      <vt:lpstr>Arial</vt:lpstr>
      <vt:lpstr>Calibri</vt:lpstr>
      <vt:lpstr>Kamerik205 8</vt:lpstr>
      <vt:lpstr>TaleLearnCode</vt:lpstr>
      <vt:lpstr>Title Slide Design</vt:lpstr>
      <vt:lpstr>Flexibility and Adaptability</vt:lpstr>
      <vt:lpstr>Supporting Multiple Protocols and Formats</vt:lpstr>
      <vt:lpstr>Protocol Agnosticism</vt:lpstr>
      <vt:lpstr>Flexible Data Formats</vt:lpstr>
      <vt:lpstr>Handling Dynamic Workloads</vt:lpstr>
      <vt:lpstr>Elastic Scaling</vt:lpstr>
      <vt:lpstr>Load Shifting</vt:lpstr>
      <vt:lpstr>Adapting to Changing Requirements</vt:lpstr>
      <vt:lpstr>Modular Design</vt:lpstr>
      <vt:lpstr>Configuration Management</vt:lpstr>
      <vt:lpstr>Recap: Flexibility and Adaptability</vt:lpstr>
      <vt:lpstr>Summary</vt:lpstr>
      <vt:lpstr>Design Considerations Summary</vt:lpstr>
      <vt:lpstr>Design Considerations Summary</vt:lpstr>
      <vt:lpstr>Design Considerations Summary</vt:lpstr>
      <vt:lpstr>Design Considerations Summary</vt:lpstr>
      <vt:lpstr>Design Considerations Summary</vt:lpstr>
      <vt:lpstr>Design Considerations Summary</vt:lpstr>
      <vt:lpstr>Design Considerations Conclusion</vt:lpstr>
      <vt:lpstr>Design Considerations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173</cp:revision>
  <dcterms:created xsi:type="dcterms:W3CDTF">2023-11-19T00:00:57Z</dcterms:created>
  <dcterms:modified xsi:type="dcterms:W3CDTF">2025-01-14T15:01:33Z</dcterms:modified>
</cp:coreProperties>
</file>

<file path=docProps/thumbnail.jpeg>
</file>